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2" r:id="rId3"/>
    <p:sldId id="278" r:id="rId4"/>
    <p:sldId id="268" r:id="rId5"/>
    <p:sldId id="267" r:id="rId6"/>
    <p:sldId id="277" r:id="rId7"/>
  </p:sldIdLst>
  <p:sldSz cx="9144000" cy="6858000" type="screen4x3"/>
  <p:notesSz cx="7099300" cy="10234613"/>
  <p:embeddedFontLst>
    <p:embeddedFont>
      <p:font typeface="DIESEL" pitchFamily="2" charset="0"/>
      <p:regular r:id="rId8"/>
    </p:embeddedFont>
    <p:embeddedFont>
      <p:font typeface="Calibri" pitchFamily="34" charset="0"/>
      <p:regular r:id="rId9"/>
      <p:bold r:id="rId10"/>
      <p:italic r:id="rId11"/>
      <p:boldItalic r:id="rId1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p:scale>
          <a:sx n="75" d="100"/>
          <a:sy n="75" d="100"/>
        </p:scale>
        <p:origin x="-115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48ADEA0-1FCD-421E-87F0-EE651DF7F1ED}" type="datetimeFigureOut">
              <a:rPr lang="es-ES" smtClean="0"/>
              <a:pPr/>
              <a:t>16/09/2015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74C82E3-1038-4A3A-B020-A09B47F87B82}" type="slidenum">
              <a:rPr lang="es-ES" smtClean="0"/>
              <a:pPr/>
              <a:t>‹Nº›</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48ADEA0-1FCD-421E-87F0-EE651DF7F1ED}" type="datetimeFigureOut">
              <a:rPr lang="es-ES" smtClean="0"/>
              <a:pPr/>
              <a:t>16/09/2015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74C82E3-1038-4A3A-B020-A09B47F87B82}" type="slidenum">
              <a:rPr lang="es-ES" smtClean="0"/>
              <a:pPr/>
              <a:t>‹Nº›</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48ADEA0-1FCD-421E-87F0-EE651DF7F1ED}" type="datetimeFigureOut">
              <a:rPr lang="es-ES" smtClean="0"/>
              <a:pPr/>
              <a:t>16/09/2015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74C82E3-1038-4A3A-B020-A09B47F87B82}" type="slidenum">
              <a:rPr lang="es-ES" smtClean="0"/>
              <a:pPr/>
              <a:t>‹Nº›</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48ADEA0-1FCD-421E-87F0-EE651DF7F1ED}" type="datetimeFigureOut">
              <a:rPr lang="es-ES" smtClean="0"/>
              <a:pPr/>
              <a:t>16/09/2015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74C82E3-1038-4A3A-B020-A09B47F87B82}" type="slidenum">
              <a:rPr lang="es-ES" smtClean="0"/>
              <a:pPr/>
              <a:t>‹Nº›</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48ADEA0-1FCD-421E-87F0-EE651DF7F1ED}" type="datetimeFigureOut">
              <a:rPr lang="es-ES" smtClean="0"/>
              <a:pPr/>
              <a:t>16/09/2015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74C82E3-1038-4A3A-B020-A09B47F87B82}" type="slidenum">
              <a:rPr lang="es-ES" smtClean="0"/>
              <a:pPr/>
              <a:t>‹Nº›</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48ADEA0-1FCD-421E-87F0-EE651DF7F1ED}" type="datetimeFigureOut">
              <a:rPr lang="es-ES" smtClean="0"/>
              <a:pPr/>
              <a:t>16/09/2015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74C82E3-1038-4A3A-B020-A09B47F87B82}" type="slidenum">
              <a:rPr lang="es-ES" smtClean="0"/>
              <a:pPr/>
              <a:t>‹Nº›</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48ADEA0-1FCD-421E-87F0-EE651DF7F1ED}" type="datetimeFigureOut">
              <a:rPr lang="es-ES" smtClean="0"/>
              <a:pPr/>
              <a:t>16/09/2015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74C82E3-1038-4A3A-B020-A09B47F87B82}" type="slidenum">
              <a:rPr lang="es-ES" smtClean="0"/>
              <a:pPr/>
              <a:t>‹Nº›</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48ADEA0-1FCD-421E-87F0-EE651DF7F1ED}" type="datetimeFigureOut">
              <a:rPr lang="es-ES" smtClean="0"/>
              <a:pPr/>
              <a:t>16/09/2015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74C82E3-1038-4A3A-B020-A09B47F87B82}" type="slidenum">
              <a:rPr lang="es-ES" smtClean="0"/>
              <a:pPr/>
              <a:t>‹Nº›</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8ADEA0-1FCD-421E-87F0-EE651DF7F1ED}" type="datetimeFigureOut">
              <a:rPr lang="es-ES" smtClean="0"/>
              <a:pPr/>
              <a:t>16/09/2015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74C82E3-1038-4A3A-B020-A09B47F87B82}" type="slidenum">
              <a:rPr lang="es-ES" smtClean="0"/>
              <a:pPr/>
              <a:t>‹Nº›</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48ADEA0-1FCD-421E-87F0-EE651DF7F1ED}" type="datetimeFigureOut">
              <a:rPr lang="es-ES" smtClean="0"/>
              <a:pPr/>
              <a:t>16/09/2015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74C82E3-1038-4A3A-B020-A09B47F87B82}" type="slidenum">
              <a:rPr lang="es-ES" smtClean="0"/>
              <a:pPr/>
              <a:t>‹Nº›</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48ADEA0-1FCD-421E-87F0-EE651DF7F1ED}" type="datetimeFigureOut">
              <a:rPr lang="es-ES" smtClean="0"/>
              <a:pPr/>
              <a:t>16/09/2015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74C82E3-1038-4A3A-B020-A09B47F87B82}" type="slidenum">
              <a:rPr lang="es-ES" smtClean="0"/>
              <a:pPr/>
              <a:t>‹Nº›</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ADEA0-1FCD-421E-87F0-EE651DF7F1ED}" type="datetimeFigureOut">
              <a:rPr lang="es-ES" smtClean="0"/>
              <a:pPr/>
              <a:t>16/09/2015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C82E3-1038-4A3A-B020-A09B47F87B82}"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6.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carpinteriajosejimenez.com/cs/Satellite?blobcol=urlimagefile&amp;blobheader=image%2Fjpeg&amp;blobheadername1=Content-Disposition&amp;blobheadervalue1=inline%3B+filename%3Dcarpinteria-jose-jimenez-portada-1.jpg&amp;blobkey=id&amp;blobtable=UXImage&amp;blobwhere=1372509912983&amp;ssbinary=true&amp;moddate=2013-07-08%2023:51:08"/>
          <p:cNvPicPr>
            <a:picLocks noChangeAspect="1" noChangeArrowheads="1"/>
          </p:cNvPicPr>
          <p:nvPr/>
        </p:nvPicPr>
        <p:blipFill>
          <a:blip r:embed="rId2" cstate="print">
            <a:clrChange>
              <a:clrFrom>
                <a:srgbClr val="FFFFFF"/>
              </a:clrFrom>
              <a:clrTo>
                <a:srgbClr val="FFFFFF">
                  <a:alpha val="0"/>
                </a:srgbClr>
              </a:clrTo>
            </a:clrChange>
          </a:blip>
          <a:srcRect l="-28" r="12805"/>
          <a:stretch>
            <a:fillRect/>
          </a:stretch>
        </p:blipFill>
        <p:spPr bwMode="auto">
          <a:xfrm>
            <a:off x="-46070" y="4025905"/>
            <a:ext cx="8643966" cy="2857496"/>
          </a:xfrm>
          <a:prstGeom prst="rect">
            <a:avLst/>
          </a:prstGeom>
          <a:noFill/>
          <a:effectLst>
            <a:softEdge rad="12700"/>
          </a:effectLst>
        </p:spPr>
      </p:pic>
      <p:sp>
        <p:nvSpPr>
          <p:cNvPr id="2" name="1 Título"/>
          <p:cNvSpPr>
            <a:spLocks noGrp="1"/>
          </p:cNvSpPr>
          <p:nvPr>
            <p:ph type="ctrTitle"/>
          </p:nvPr>
        </p:nvSpPr>
        <p:spPr>
          <a:xfrm>
            <a:off x="300062" y="857232"/>
            <a:ext cx="7772400" cy="1470025"/>
          </a:xfrm>
        </p:spPr>
        <p:txBody>
          <a:bodyPr>
            <a:noAutofit/>
          </a:bodyPr>
          <a:lstStyle/>
          <a:p>
            <a:r>
              <a:rPr lang="es-ES" sz="7200" dirty="0" smtClean="0">
                <a:latin typeface="Bearpaw" pitchFamily="2" charset="0"/>
              </a:rPr>
              <a:t>               </a:t>
            </a:r>
            <a:r>
              <a:rPr lang="es-ES" sz="7200" dirty="0" smtClean="0">
                <a:solidFill>
                  <a:srgbClr val="CC6600"/>
                </a:solidFill>
                <a:latin typeface="Bearpaw" pitchFamily="2" charset="0"/>
              </a:rPr>
              <a:t>Asamblea en  la </a:t>
            </a:r>
            <a:r>
              <a:rPr lang="es-ES" sz="7200" dirty="0" err="1" smtClean="0">
                <a:solidFill>
                  <a:srgbClr val="CC6600"/>
                </a:solidFill>
                <a:latin typeface="Bearpaw" pitchFamily="2" charset="0"/>
              </a:rPr>
              <a:t>carpinteria</a:t>
            </a:r>
            <a:endParaRPr lang="es-ES" sz="7200" dirty="0">
              <a:solidFill>
                <a:srgbClr val="CC6600"/>
              </a:solidFill>
              <a:latin typeface="Bearpaw" pitchFamily="2" charset="0"/>
            </a:endParaRPr>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28926" y="2352683"/>
            <a:ext cx="5610225" cy="2219325"/>
          </a:xfrm>
          <a:prstGeom prst="rect">
            <a:avLst/>
          </a:prstGeom>
          <a:noFill/>
          <a:ln w="9525">
            <a:noFill/>
            <a:miter lim="800000"/>
            <a:headEnd/>
            <a:tailEnd/>
          </a:ln>
          <a:effectLst/>
        </p:spPr>
      </p:pic>
      <p:pic>
        <p:nvPicPr>
          <p:cNvPr id="3"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13499795">
            <a:off x="5803536" y="1592773"/>
            <a:ext cx="286925" cy="32876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us.123rf.com/450wm/pixbox/pixbox1312/pixbox131200181/24712657-textura-de-madeira-de-fundo,-interior-sala-de-decorar.jpg"/>
          <p:cNvPicPr>
            <a:picLocks noChangeAspect="1" noChangeArrowheads="1"/>
          </p:cNvPicPr>
          <p:nvPr/>
        </p:nvPicPr>
        <p:blipFill>
          <a:blip r:embed="rId2" cstate="print">
            <a:lum bright="70000" contrast="-70000"/>
          </a:blip>
          <a:srcRect/>
          <a:stretch>
            <a:fillRect/>
          </a:stretch>
        </p:blipFill>
        <p:spPr bwMode="auto">
          <a:xfrm>
            <a:off x="0" y="-1857348"/>
            <a:ext cx="9144000" cy="9144000"/>
          </a:xfrm>
          <a:prstGeom prst="rect">
            <a:avLst/>
          </a:prstGeom>
          <a:noFill/>
        </p:spPr>
      </p:pic>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62154" y="2207201"/>
            <a:ext cx="6362700" cy="4357718"/>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21368564">
            <a:off x="6134128" y="1378209"/>
            <a:ext cx="2438400" cy="1447800"/>
          </a:xfrm>
          <a:prstGeom prst="rect">
            <a:avLst/>
          </a:prstGeom>
          <a:noFill/>
          <a:ln w="9525">
            <a:noFill/>
            <a:miter lim="800000"/>
            <a:headEnd/>
            <a:tailEnd/>
          </a:ln>
          <a:effectLst>
            <a:softEdge rad="31750"/>
          </a:effectLst>
        </p:spPr>
      </p:pic>
      <p:pic>
        <p:nvPicPr>
          <p:cNvPr id="103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57488" y="2240953"/>
            <a:ext cx="134398" cy="252000"/>
          </a:xfrm>
          <a:prstGeom prst="rect">
            <a:avLst/>
          </a:prstGeom>
          <a:noFill/>
          <a:ln w="9525">
            <a:noFill/>
            <a:miter lim="800000"/>
            <a:headEnd/>
            <a:tailEnd/>
          </a:ln>
          <a:effectLst/>
        </p:spPr>
      </p:pic>
      <p:pic>
        <p:nvPicPr>
          <p:cNvPr id="35" name="Picture 2" descr="http://www.tornyfusta.com/idb/fe299c8c74d5160d.jpg"/>
          <p:cNvPicPr>
            <a:picLocks noChangeAspect="1" noChangeArrowheads="1"/>
          </p:cNvPicPr>
          <p:nvPr/>
        </p:nvPicPr>
        <p:blipFill>
          <a:blip r:embed="rId6" cstate="print">
            <a:clrChange>
              <a:clrFrom>
                <a:srgbClr val="FEFEFF"/>
              </a:clrFrom>
              <a:clrTo>
                <a:srgbClr val="FEFEFF">
                  <a:alpha val="0"/>
                </a:srgbClr>
              </a:clrTo>
            </a:clrChange>
          </a:blip>
          <a:srcRect/>
          <a:stretch>
            <a:fillRect/>
          </a:stretch>
        </p:blipFill>
        <p:spPr bwMode="auto">
          <a:xfrm rot="11712241">
            <a:off x="3070091" y="1980941"/>
            <a:ext cx="2397900" cy="904868"/>
          </a:xfrm>
          <a:prstGeom prst="rect">
            <a:avLst/>
          </a:prstGeom>
          <a:noFill/>
        </p:spPr>
      </p:pic>
      <p:pic>
        <p:nvPicPr>
          <p:cNvPr id="1027"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21268157">
            <a:off x="5451665" y="2412778"/>
            <a:ext cx="1350265" cy="530224"/>
          </a:xfrm>
          <a:prstGeom prst="rect">
            <a:avLst/>
          </a:prstGeom>
          <a:noFill/>
          <a:ln w="9525">
            <a:noFill/>
            <a:miter lim="800000"/>
            <a:headEnd/>
            <a:tailEnd/>
          </a:ln>
          <a:effectLst>
            <a:softEdge rad="31750"/>
          </a:effectLst>
        </p:spPr>
      </p:pic>
      <p:sp>
        <p:nvSpPr>
          <p:cNvPr id="34" name="33 Rectángulo"/>
          <p:cNvSpPr/>
          <p:nvPr/>
        </p:nvSpPr>
        <p:spPr>
          <a:xfrm>
            <a:off x="642910" y="318481"/>
            <a:ext cx="4786346" cy="1538883"/>
          </a:xfrm>
          <a:prstGeom prst="rect">
            <a:avLst/>
          </a:prstGeom>
        </p:spPr>
        <p:txBody>
          <a:bodyPr wrap="square">
            <a:spAutoFit/>
          </a:bodyPr>
          <a:lstStyle/>
          <a:p>
            <a:r>
              <a:rPr lang="es-ES" sz="1400" b="1" dirty="0" smtClean="0">
                <a:solidFill>
                  <a:schemeClr val="accent2"/>
                </a:solidFill>
                <a:latin typeface="DIESEL" pitchFamily="2" charset="0"/>
              </a:rPr>
              <a:t>Cuentan que a media noche hubo en la carpintería                                            una extraña asamblea. Las herramientas se habían reunido                                        para arreglar diferencias que no las dejaban trabajar juntos.</a:t>
            </a:r>
          </a:p>
          <a:p>
            <a:endParaRPr lang="es-ES" sz="1000" b="1" dirty="0" smtClean="0">
              <a:solidFill>
                <a:schemeClr val="accent2"/>
              </a:solidFill>
              <a:latin typeface="DIESEL" pitchFamily="2" charset="0"/>
            </a:endParaRPr>
          </a:p>
          <a:p>
            <a:pPr marL="3175" algn="r"/>
            <a:r>
              <a:rPr lang="es-ES" sz="1400" b="1" dirty="0" smtClean="0">
                <a:solidFill>
                  <a:schemeClr val="accent2"/>
                </a:solidFill>
                <a:latin typeface="DIESEL" pitchFamily="2" charset="0"/>
              </a:rPr>
              <a:t>El Martillo pretendió ejercer la presidencia de la reunión pero enseguida la asamblea le notificó que tenía que renunciar:</a:t>
            </a:r>
          </a:p>
          <a:p>
            <a:pPr algn="r"/>
            <a:r>
              <a:rPr lang="es-ES" sz="1400" b="1" dirty="0" smtClean="0">
                <a:solidFill>
                  <a:schemeClr val="accent2"/>
                </a:solidFill>
                <a:latin typeface="DIESEL" pitchFamily="2" charset="0"/>
              </a:rPr>
              <a:t> </a:t>
            </a:r>
          </a:p>
        </p:txBody>
      </p:sp>
      <p:pic>
        <p:nvPicPr>
          <p:cNvPr id="37"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615180" y="4455117"/>
            <a:ext cx="2786082" cy="2332982"/>
          </a:xfrm>
          <a:prstGeom prst="rect">
            <a:avLst/>
          </a:prstGeom>
          <a:noFill/>
          <a:ln w="9525">
            <a:noFill/>
            <a:miter lim="800000"/>
            <a:headEnd/>
            <a:tailEnd/>
          </a:ln>
          <a:effectLst>
            <a:softEdge rad="31750"/>
          </a:effectLst>
        </p:spPr>
      </p:pic>
      <p:pic>
        <p:nvPicPr>
          <p:cNvPr id="38" name="Picture 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064148" y="4490053"/>
            <a:ext cx="1007522" cy="1146172"/>
          </a:xfrm>
          <a:prstGeom prst="rect">
            <a:avLst/>
          </a:prstGeom>
          <a:ln>
            <a:noFill/>
          </a:ln>
          <a:effectLst>
            <a:outerShdw blurRad="292100" dist="139700" dir="2700000" algn="tl" rotWithShape="0">
              <a:srgbClr val="333333">
                <a:alpha val="65000"/>
              </a:srgbClr>
            </a:outerShdw>
            <a:softEdge rad="3175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2" presetClass="entr" presetSubtype="0" fill="hold" nodeType="afterEffect">
                                  <p:stCondLst>
                                    <p:cond delay="0"/>
                                  </p:stCondLst>
                                  <p:childTnLst>
                                    <p:set>
                                      <p:cBhvr>
                                        <p:cTn id="6" dur="1" fill="hold">
                                          <p:stCondLst>
                                            <p:cond delay="0"/>
                                          </p:stCondLst>
                                        </p:cTn>
                                        <p:tgtEl>
                                          <p:spTgt spid="1031"/>
                                        </p:tgtEl>
                                        <p:attrNameLst>
                                          <p:attrName>style.visibility</p:attrName>
                                        </p:attrNameLst>
                                      </p:cBhvr>
                                      <p:to>
                                        <p:strVal val="visible"/>
                                      </p:to>
                                    </p:set>
                                    <p:animScale>
                                      <p:cBhvr>
                                        <p:cTn id="7" dur="1000" decel="50000" fill="hold">
                                          <p:stCondLst>
                                            <p:cond delay="0"/>
                                          </p:stCondLst>
                                        </p:cTn>
                                        <p:tgtEl>
                                          <p:spTgt spid="10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31"/>
                                        </p:tgtEl>
                                        <p:attrNameLst>
                                          <p:attrName>ppt_x</p:attrName>
                                          <p:attrName>ppt_y</p:attrName>
                                        </p:attrNameLst>
                                      </p:cBhvr>
                                    </p:animMotion>
                                    <p:animEffect transition="in" filter="fade">
                                      <p:cBhvr>
                                        <p:cTn id="9" dur="1000"/>
                                        <p:tgtEl>
                                          <p:spTgt spid="1031"/>
                                        </p:tgtEl>
                                      </p:cBhvr>
                                    </p:animEffect>
                                  </p:childTnLst>
                                </p:cTn>
                              </p:par>
                              <p:par>
                                <p:cTn id="10" presetID="52" presetClass="entr" presetSubtype="0" fill="hold" nodeType="withEffect">
                                  <p:stCondLst>
                                    <p:cond delay="100"/>
                                  </p:stCondLst>
                                  <p:childTnLst>
                                    <p:set>
                                      <p:cBhvr>
                                        <p:cTn id="11" dur="1" fill="hold">
                                          <p:stCondLst>
                                            <p:cond delay="0"/>
                                          </p:stCondLst>
                                        </p:cTn>
                                        <p:tgtEl>
                                          <p:spTgt spid="35"/>
                                        </p:tgtEl>
                                        <p:attrNameLst>
                                          <p:attrName>style.visibility</p:attrName>
                                        </p:attrNameLst>
                                      </p:cBhvr>
                                      <p:to>
                                        <p:strVal val="visible"/>
                                      </p:to>
                                    </p:set>
                                    <p:animScale>
                                      <p:cBhvr>
                                        <p:cTn id="12"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5"/>
                                        </p:tgtEl>
                                        <p:attrNameLst>
                                          <p:attrName>ppt_x</p:attrName>
                                          <p:attrName>ppt_y</p:attrName>
                                        </p:attrNameLst>
                                      </p:cBhvr>
                                    </p:animMotion>
                                    <p:animEffect transition="in" filter="fade">
                                      <p:cBhvr>
                                        <p:cTn id="14" dur="1000"/>
                                        <p:tgtEl>
                                          <p:spTgt spid="35"/>
                                        </p:tgtEl>
                                      </p:cBhvr>
                                    </p:animEffect>
                                  </p:childTnLst>
                                </p:cTn>
                              </p:par>
                              <p:par>
                                <p:cTn id="15" presetID="52" presetClass="entr" presetSubtype="0" fill="hold" nodeType="withEffect">
                                  <p:stCondLst>
                                    <p:cond delay="200"/>
                                  </p:stCondLst>
                                  <p:childTnLst>
                                    <p:set>
                                      <p:cBhvr>
                                        <p:cTn id="16" dur="1" fill="hold">
                                          <p:stCondLst>
                                            <p:cond delay="0"/>
                                          </p:stCondLst>
                                        </p:cTn>
                                        <p:tgtEl>
                                          <p:spTgt spid="1027"/>
                                        </p:tgtEl>
                                        <p:attrNameLst>
                                          <p:attrName>style.visibility</p:attrName>
                                        </p:attrNameLst>
                                      </p:cBhvr>
                                      <p:to>
                                        <p:strVal val="visible"/>
                                      </p:to>
                                    </p:set>
                                    <p:animScale>
                                      <p:cBhvr>
                                        <p:cTn id="17" dur="1000" decel="50000" fill="hold">
                                          <p:stCondLst>
                                            <p:cond delay="0"/>
                                          </p:stCondLst>
                                        </p:cTn>
                                        <p:tgtEl>
                                          <p:spTgt spid="10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27"/>
                                        </p:tgtEl>
                                        <p:attrNameLst>
                                          <p:attrName>ppt_x</p:attrName>
                                          <p:attrName>ppt_y</p:attrName>
                                        </p:attrNameLst>
                                      </p:cBhvr>
                                    </p:animMotion>
                                    <p:animEffect transition="in" filter="fade">
                                      <p:cBhvr>
                                        <p:cTn id="19" dur="1000"/>
                                        <p:tgtEl>
                                          <p:spTgt spid="1027"/>
                                        </p:tgtEl>
                                      </p:cBhvr>
                                    </p:animEffect>
                                  </p:childTnLst>
                                </p:cTn>
                              </p:par>
                              <p:par>
                                <p:cTn id="20" presetID="52" presetClass="entr" presetSubtype="0" fill="hold" nodeType="withEffect">
                                  <p:stCondLst>
                                    <p:cond delay="300"/>
                                  </p:stCondLst>
                                  <p:childTnLst>
                                    <p:set>
                                      <p:cBhvr>
                                        <p:cTn id="21" dur="1" fill="hold">
                                          <p:stCondLst>
                                            <p:cond delay="0"/>
                                          </p:stCondLst>
                                        </p:cTn>
                                        <p:tgtEl>
                                          <p:spTgt spid="1030"/>
                                        </p:tgtEl>
                                        <p:attrNameLst>
                                          <p:attrName>style.visibility</p:attrName>
                                        </p:attrNameLst>
                                      </p:cBhvr>
                                      <p:to>
                                        <p:strVal val="visible"/>
                                      </p:to>
                                    </p:set>
                                    <p:animScale>
                                      <p:cBhvr>
                                        <p:cTn id="22" dur="1000" decel="50000" fill="hold">
                                          <p:stCondLst>
                                            <p:cond delay="0"/>
                                          </p:stCondLst>
                                        </p:cTn>
                                        <p:tgtEl>
                                          <p:spTgt spid="10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030"/>
                                        </p:tgtEl>
                                        <p:attrNameLst>
                                          <p:attrName>ppt_x</p:attrName>
                                          <p:attrName>ppt_y</p:attrName>
                                        </p:attrNameLst>
                                      </p:cBhvr>
                                    </p:animMotion>
                                    <p:animEffect transition="in" filter="fade">
                                      <p:cBhvr>
                                        <p:cTn id="24" dur="1000"/>
                                        <p:tgtEl>
                                          <p:spTgt spid="1030"/>
                                        </p:tgtEl>
                                      </p:cBhvr>
                                    </p:animEffect>
                                  </p:childTnLst>
                                </p:cTn>
                              </p:par>
                            </p:childTnLst>
                          </p:cTn>
                        </p:par>
                        <p:par>
                          <p:cTn id="25" fill="hold">
                            <p:stCondLst>
                              <p:cond delay="1800"/>
                            </p:stCondLst>
                            <p:childTnLst>
                              <p:par>
                                <p:cTn id="26" presetID="26" presetClass="entr" presetSubtype="0"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down)">
                                      <p:cBhvr>
                                        <p:cTn id="28" dur="580">
                                          <p:stCondLst>
                                            <p:cond delay="0"/>
                                          </p:stCondLst>
                                        </p:cTn>
                                        <p:tgtEl>
                                          <p:spTgt spid="38"/>
                                        </p:tgtEl>
                                      </p:cBhvr>
                                    </p:animEffect>
                                    <p:anim calcmode="lin" valueType="num">
                                      <p:cBhvr>
                                        <p:cTn id="29"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34" dur="26">
                                          <p:stCondLst>
                                            <p:cond delay="650"/>
                                          </p:stCondLst>
                                        </p:cTn>
                                        <p:tgtEl>
                                          <p:spTgt spid="38"/>
                                        </p:tgtEl>
                                      </p:cBhvr>
                                      <p:to x="100000" y="60000"/>
                                    </p:animScale>
                                    <p:animScale>
                                      <p:cBhvr>
                                        <p:cTn id="35" dur="166" decel="50000">
                                          <p:stCondLst>
                                            <p:cond delay="676"/>
                                          </p:stCondLst>
                                        </p:cTn>
                                        <p:tgtEl>
                                          <p:spTgt spid="38"/>
                                        </p:tgtEl>
                                      </p:cBhvr>
                                      <p:to x="100000" y="100000"/>
                                    </p:animScale>
                                    <p:animScale>
                                      <p:cBhvr>
                                        <p:cTn id="36" dur="26">
                                          <p:stCondLst>
                                            <p:cond delay="1312"/>
                                          </p:stCondLst>
                                        </p:cTn>
                                        <p:tgtEl>
                                          <p:spTgt spid="38"/>
                                        </p:tgtEl>
                                      </p:cBhvr>
                                      <p:to x="100000" y="80000"/>
                                    </p:animScale>
                                    <p:animScale>
                                      <p:cBhvr>
                                        <p:cTn id="37" dur="166" decel="50000">
                                          <p:stCondLst>
                                            <p:cond delay="1338"/>
                                          </p:stCondLst>
                                        </p:cTn>
                                        <p:tgtEl>
                                          <p:spTgt spid="38"/>
                                        </p:tgtEl>
                                      </p:cBhvr>
                                      <p:to x="100000" y="100000"/>
                                    </p:animScale>
                                    <p:animScale>
                                      <p:cBhvr>
                                        <p:cTn id="38" dur="26">
                                          <p:stCondLst>
                                            <p:cond delay="1642"/>
                                          </p:stCondLst>
                                        </p:cTn>
                                        <p:tgtEl>
                                          <p:spTgt spid="38"/>
                                        </p:tgtEl>
                                      </p:cBhvr>
                                      <p:to x="100000" y="90000"/>
                                    </p:animScale>
                                    <p:animScale>
                                      <p:cBhvr>
                                        <p:cTn id="39" dur="166" decel="50000">
                                          <p:stCondLst>
                                            <p:cond delay="1668"/>
                                          </p:stCondLst>
                                        </p:cTn>
                                        <p:tgtEl>
                                          <p:spTgt spid="38"/>
                                        </p:tgtEl>
                                      </p:cBhvr>
                                      <p:to x="100000" y="100000"/>
                                    </p:animScale>
                                    <p:animScale>
                                      <p:cBhvr>
                                        <p:cTn id="40" dur="26">
                                          <p:stCondLst>
                                            <p:cond delay="1808"/>
                                          </p:stCondLst>
                                        </p:cTn>
                                        <p:tgtEl>
                                          <p:spTgt spid="38"/>
                                        </p:tgtEl>
                                      </p:cBhvr>
                                      <p:to x="100000" y="95000"/>
                                    </p:animScale>
                                    <p:animScale>
                                      <p:cBhvr>
                                        <p:cTn id="41" dur="166" decel="50000">
                                          <p:stCondLst>
                                            <p:cond delay="1834"/>
                                          </p:stCondLst>
                                        </p:cTn>
                                        <p:tgtEl>
                                          <p:spTgt spid="38"/>
                                        </p:tgtEl>
                                      </p:cBhvr>
                                      <p:to x="100000" y="100000"/>
                                    </p:animScale>
                                  </p:childTnLst>
                                </p:cTn>
                              </p:par>
                            </p:childTnLst>
                          </p:cTn>
                        </p:par>
                        <p:par>
                          <p:cTn id="42" fill="hold">
                            <p:stCondLst>
                              <p:cond delay="3800"/>
                            </p:stCondLst>
                            <p:childTnLst>
                              <p:par>
                                <p:cTn id="43" presetID="12" presetClass="entr" presetSubtype="1"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slide(fromTop)">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http://us.123rf.com/450wm/pixbox/pixbox1312/pixbox131200181/24712657-textura-de-madeira-de-fundo,-interior-sala-de-decorar.jpg"/>
          <p:cNvPicPr>
            <a:picLocks noChangeAspect="1" noChangeArrowheads="1"/>
          </p:cNvPicPr>
          <p:nvPr/>
        </p:nvPicPr>
        <p:blipFill>
          <a:blip r:embed="rId2" cstate="print">
            <a:lum bright="70000" contrast="-70000"/>
          </a:blip>
          <a:srcRect/>
          <a:stretch>
            <a:fillRect/>
          </a:stretch>
        </p:blipFill>
        <p:spPr bwMode="auto">
          <a:xfrm>
            <a:off x="0" y="-1857348"/>
            <a:ext cx="9144000" cy="9144000"/>
          </a:xfrm>
          <a:prstGeom prst="rect">
            <a:avLst/>
          </a:prstGeom>
          <a:noFill/>
        </p:spPr>
      </p:pic>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62154" y="2205688"/>
            <a:ext cx="6362700" cy="4357718"/>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21368564">
            <a:off x="6134128" y="1376696"/>
            <a:ext cx="2438400" cy="1447800"/>
          </a:xfrm>
          <a:prstGeom prst="rect">
            <a:avLst/>
          </a:prstGeom>
          <a:noFill/>
          <a:ln w="9525">
            <a:noFill/>
            <a:miter lim="800000"/>
            <a:headEnd/>
            <a:tailEnd/>
          </a:ln>
          <a:effectLst>
            <a:softEdge rad="31750"/>
          </a:effectLst>
        </p:spPr>
      </p:pic>
      <p:pic>
        <p:nvPicPr>
          <p:cNvPr id="103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57488" y="2239440"/>
            <a:ext cx="134398" cy="252000"/>
          </a:xfrm>
          <a:prstGeom prst="rect">
            <a:avLst/>
          </a:prstGeom>
          <a:noFill/>
          <a:ln w="9525">
            <a:noFill/>
            <a:miter lim="800000"/>
            <a:headEnd/>
            <a:tailEnd/>
          </a:ln>
          <a:effectLst/>
        </p:spPr>
      </p:pic>
      <p:grpSp>
        <p:nvGrpSpPr>
          <p:cNvPr id="2" name="32 Grupo"/>
          <p:cNvGrpSpPr/>
          <p:nvPr/>
        </p:nvGrpSpPr>
        <p:grpSpPr>
          <a:xfrm>
            <a:off x="6357950" y="348300"/>
            <a:ext cx="2500330" cy="1214446"/>
            <a:chOff x="6500826" y="214290"/>
            <a:chExt cx="2500330" cy="1214446"/>
          </a:xfrm>
        </p:grpSpPr>
        <p:grpSp>
          <p:nvGrpSpPr>
            <p:cNvPr id="3" name="14 Grupo"/>
            <p:cNvGrpSpPr/>
            <p:nvPr/>
          </p:nvGrpSpPr>
          <p:grpSpPr>
            <a:xfrm flipH="1">
              <a:off x="6500826" y="1071546"/>
              <a:ext cx="1000132" cy="357190"/>
              <a:chOff x="1044242" y="642918"/>
              <a:chExt cx="1170304" cy="285752"/>
            </a:xfrm>
          </p:grpSpPr>
          <p:cxnSp>
            <p:nvCxnSpPr>
              <p:cNvPr id="16" name="15 Conector recto"/>
              <p:cNvCxnSpPr/>
              <p:nvPr/>
            </p:nvCxnSpPr>
            <p:spPr>
              <a:xfrm flipH="1" flipV="1">
                <a:off x="1857356" y="642918"/>
                <a:ext cx="357190" cy="285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flipH="1" flipV="1">
                <a:off x="1044242" y="642918"/>
                <a:ext cx="79534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23 Rectángulo"/>
            <p:cNvSpPr/>
            <p:nvPr/>
          </p:nvSpPr>
          <p:spPr>
            <a:xfrm>
              <a:off x="6715140" y="214290"/>
              <a:ext cx="2286016" cy="830997"/>
            </a:xfrm>
            <a:prstGeom prst="rect">
              <a:avLst/>
            </a:prstGeom>
          </p:spPr>
          <p:txBody>
            <a:bodyPr wrap="square">
              <a:spAutoFit/>
            </a:bodyPr>
            <a:lstStyle/>
            <a:p>
              <a:r>
                <a:rPr lang="es-ES" sz="1200" i="1" dirty="0" smtClean="0"/>
                <a:t>- No puedes presidir, </a:t>
              </a:r>
              <a:r>
                <a:rPr lang="es-ES" sz="1200" b="1" i="1" dirty="0" smtClean="0"/>
                <a:t>martillo</a:t>
              </a:r>
              <a:r>
                <a:rPr lang="es-ES" sz="1200" i="1" dirty="0" smtClean="0"/>
                <a:t> – le dijo el portavoz de la asamblea – Haces mucho ruido y te pasas todo el tiempo golpeando.</a:t>
              </a:r>
              <a:endParaRPr lang="es-ES" sz="1200" dirty="0"/>
            </a:p>
          </p:txBody>
        </p:sp>
      </p:grpSp>
      <p:grpSp>
        <p:nvGrpSpPr>
          <p:cNvPr id="4" name="29 Grupo"/>
          <p:cNvGrpSpPr/>
          <p:nvPr/>
        </p:nvGrpSpPr>
        <p:grpSpPr>
          <a:xfrm>
            <a:off x="3357554" y="634052"/>
            <a:ext cx="2415244" cy="1785950"/>
            <a:chOff x="2857488" y="357166"/>
            <a:chExt cx="2415244" cy="1785950"/>
          </a:xfrm>
        </p:grpSpPr>
        <p:grpSp>
          <p:nvGrpSpPr>
            <p:cNvPr id="5" name="20 Grupo"/>
            <p:cNvGrpSpPr/>
            <p:nvPr/>
          </p:nvGrpSpPr>
          <p:grpSpPr>
            <a:xfrm>
              <a:off x="4187514" y="1428736"/>
              <a:ext cx="1085218" cy="714380"/>
              <a:chOff x="1517012" y="642918"/>
              <a:chExt cx="1085218" cy="357190"/>
            </a:xfrm>
          </p:grpSpPr>
          <p:cxnSp>
            <p:nvCxnSpPr>
              <p:cNvPr id="22" name="21 Conector recto"/>
              <p:cNvCxnSpPr/>
              <p:nvPr/>
            </p:nvCxnSpPr>
            <p:spPr>
              <a:xfrm flipH="1" flipV="1">
                <a:off x="2316478" y="642918"/>
                <a:ext cx="285752" cy="357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flipH="1" flipV="1">
                <a:off x="1517012" y="642918"/>
                <a:ext cx="79534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24 Rectángulo"/>
            <p:cNvSpPr/>
            <p:nvPr/>
          </p:nvSpPr>
          <p:spPr>
            <a:xfrm>
              <a:off x="2857488" y="357166"/>
              <a:ext cx="2214578" cy="1015663"/>
            </a:xfrm>
            <a:prstGeom prst="rect">
              <a:avLst/>
            </a:prstGeom>
          </p:spPr>
          <p:txBody>
            <a:bodyPr wrap="square">
              <a:spAutoFit/>
            </a:bodyPr>
            <a:lstStyle/>
            <a:p>
              <a:pPr algn="r"/>
              <a:r>
                <a:rPr lang="es-ES" sz="1200" i="1" dirty="0" smtClean="0"/>
                <a:t>-Acepto pero, si yo no presido, pido que también sea expulsado el </a:t>
              </a:r>
              <a:r>
                <a:rPr lang="es-ES" sz="1200" b="1" i="1" dirty="0" smtClean="0"/>
                <a:t>tornillo</a:t>
              </a:r>
              <a:r>
                <a:rPr lang="es-ES" sz="1200" i="1" dirty="0" smtClean="0"/>
                <a:t> puesto que siempre hay que darle muchas vueltas para que sirva para algo.</a:t>
              </a:r>
              <a:endParaRPr lang="es-ES" sz="1200" dirty="0"/>
            </a:p>
          </p:txBody>
        </p:sp>
      </p:grpSp>
      <p:grpSp>
        <p:nvGrpSpPr>
          <p:cNvPr id="6" name="30 Grupo"/>
          <p:cNvGrpSpPr/>
          <p:nvPr/>
        </p:nvGrpSpPr>
        <p:grpSpPr>
          <a:xfrm>
            <a:off x="571472" y="919804"/>
            <a:ext cx="2273315" cy="1285884"/>
            <a:chOff x="346522" y="785794"/>
            <a:chExt cx="2442542" cy="1285884"/>
          </a:xfrm>
        </p:grpSpPr>
        <p:grpSp>
          <p:nvGrpSpPr>
            <p:cNvPr id="7" name="13 Grupo"/>
            <p:cNvGrpSpPr/>
            <p:nvPr/>
          </p:nvGrpSpPr>
          <p:grpSpPr>
            <a:xfrm>
              <a:off x="1785918" y="1830068"/>
              <a:ext cx="1003146" cy="241610"/>
              <a:chOff x="1044242" y="642918"/>
              <a:chExt cx="1003146" cy="241610"/>
            </a:xfrm>
          </p:grpSpPr>
          <p:cxnSp>
            <p:nvCxnSpPr>
              <p:cNvPr id="10" name="9 Conector recto"/>
              <p:cNvCxnSpPr/>
              <p:nvPr/>
            </p:nvCxnSpPr>
            <p:spPr>
              <a:xfrm flipH="1" flipV="1">
                <a:off x="1843711" y="642918"/>
                <a:ext cx="203677" cy="2416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flipH="1" flipV="1">
                <a:off x="1044242" y="642918"/>
                <a:ext cx="79534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25 Rectángulo"/>
            <p:cNvSpPr/>
            <p:nvPr/>
          </p:nvSpPr>
          <p:spPr>
            <a:xfrm>
              <a:off x="346522" y="785794"/>
              <a:ext cx="2379432" cy="1015663"/>
            </a:xfrm>
            <a:prstGeom prst="rect">
              <a:avLst/>
            </a:prstGeom>
          </p:spPr>
          <p:txBody>
            <a:bodyPr wrap="square">
              <a:spAutoFit/>
            </a:bodyPr>
            <a:lstStyle/>
            <a:p>
              <a:pPr algn="r"/>
              <a:r>
                <a:rPr lang="es-ES" sz="1200" i="1" dirty="0" smtClean="0"/>
                <a:t>- De acuerdo, pero si yo me voy, expulsad también a la </a:t>
              </a:r>
              <a:r>
                <a:rPr lang="es-ES" sz="1200" b="1" i="1" dirty="0" smtClean="0"/>
                <a:t>lija</a:t>
              </a:r>
              <a:r>
                <a:rPr lang="es-ES" sz="1200" i="1" dirty="0" smtClean="0"/>
                <a:t> puesto que es muy áspera en su trato y siempre tiene fricciones en su trato con los demás.</a:t>
              </a:r>
              <a:endParaRPr lang="es-ES" sz="1200" dirty="0"/>
            </a:p>
          </p:txBody>
        </p:sp>
      </p:grpSp>
      <p:grpSp>
        <p:nvGrpSpPr>
          <p:cNvPr id="8" name="31 Grupo"/>
          <p:cNvGrpSpPr/>
          <p:nvPr/>
        </p:nvGrpSpPr>
        <p:grpSpPr>
          <a:xfrm>
            <a:off x="130160" y="2920068"/>
            <a:ext cx="1727196" cy="1571636"/>
            <a:chOff x="6485837" y="3286124"/>
            <a:chExt cx="1727196" cy="1571636"/>
          </a:xfrm>
        </p:grpSpPr>
        <p:grpSp>
          <p:nvGrpSpPr>
            <p:cNvPr id="9" name="17 Grupo"/>
            <p:cNvGrpSpPr/>
            <p:nvPr/>
          </p:nvGrpSpPr>
          <p:grpSpPr>
            <a:xfrm flipH="1">
              <a:off x="7441316" y="4500570"/>
              <a:ext cx="771717" cy="357190"/>
              <a:chOff x="867099" y="642918"/>
              <a:chExt cx="972485" cy="285752"/>
            </a:xfrm>
          </p:grpSpPr>
          <p:cxnSp>
            <p:nvCxnSpPr>
              <p:cNvPr id="19" name="18 Conector recto"/>
              <p:cNvCxnSpPr/>
              <p:nvPr/>
            </p:nvCxnSpPr>
            <p:spPr>
              <a:xfrm flipV="1">
                <a:off x="867099" y="642918"/>
                <a:ext cx="177143" cy="285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flipH="1" flipV="1">
                <a:off x="1044242" y="642918"/>
                <a:ext cx="79534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 name="26 Rectángulo"/>
            <p:cNvSpPr/>
            <p:nvPr/>
          </p:nvSpPr>
          <p:spPr>
            <a:xfrm>
              <a:off x="6485837" y="3286124"/>
              <a:ext cx="1714496" cy="1200329"/>
            </a:xfrm>
            <a:prstGeom prst="rect">
              <a:avLst/>
            </a:prstGeom>
          </p:spPr>
          <p:txBody>
            <a:bodyPr wrap="square">
              <a:spAutoFit/>
            </a:bodyPr>
            <a:lstStyle/>
            <a:p>
              <a:pPr algn="r"/>
              <a:r>
                <a:rPr lang="es-ES" sz="1200" i="1" dirty="0" smtClean="0"/>
                <a:t>- Lo admito, pero el </a:t>
              </a:r>
              <a:r>
                <a:rPr lang="es-ES" sz="1200" b="1" i="1" dirty="0" smtClean="0"/>
                <a:t>metro</a:t>
              </a:r>
              <a:r>
                <a:rPr lang="es-ES" sz="1200" i="1" dirty="0" smtClean="0"/>
                <a:t> se pasa siempre el tiempo midiendo a los demás según su propia medida como si fuera el único perfecto.</a:t>
              </a:r>
              <a:endParaRPr lang="es-ES" sz="1200" dirty="0"/>
            </a:p>
          </p:txBody>
        </p:sp>
      </p:grpSp>
      <p:pic>
        <p:nvPicPr>
          <p:cNvPr id="35" name="Picture 2" descr="http://www.tornyfusta.com/idb/fe299c8c74d5160d.jpg"/>
          <p:cNvPicPr>
            <a:picLocks noChangeAspect="1" noChangeArrowheads="1"/>
          </p:cNvPicPr>
          <p:nvPr/>
        </p:nvPicPr>
        <p:blipFill>
          <a:blip r:embed="rId6" cstate="print">
            <a:clrChange>
              <a:clrFrom>
                <a:srgbClr val="FEFEFF"/>
              </a:clrFrom>
              <a:clrTo>
                <a:srgbClr val="FEFEFF">
                  <a:alpha val="0"/>
                </a:srgbClr>
              </a:clrTo>
            </a:clrChange>
          </a:blip>
          <a:srcRect/>
          <a:stretch>
            <a:fillRect/>
          </a:stretch>
        </p:blipFill>
        <p:spPr bwMode="auto">
          <a:xfrm rot="11712241">
            <a:off x="3070091" y="1979428"/>
            <a:ext cx="2397900" cy="904868"/>
          </a:xfrm>
          <a:prstGeom prst="rect">
            <a:avLst/>
          </a:prstGeom>
          <a:noFill/>
        </p:spPr>
      </p:pic>
      <p:pic>
        <p:nvPicPr>
          <p:cNvPr id="1027"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21268157">
            <a:off x="5451665" y="2411265"/>
            <a:ext cx="1350265" cy="530224"/>
          </a:xfrm>
          <a:prstGeom prst="rect">
            <a:avLst/>
          </a:prstGeom>
          <a:noFill/>
          <a:ln w="9525">
            <a:noFill/>
            <a:miter lim="800000"/>
            <a:headEnd/>
            <a:tailEnd/>
          </a:ln>
          <a:effectLst>
            <a:softEdge rad="31750"/>
          </a:effectLst>
        </p:spPr>
      </p:pic>
      <p:pic>
        <p:nvPicPr>
          <p:cNvPr id="30"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615180" y="4453604"/>
            <a:ext cx="2786082" cy="2332982"/>
          </a:xfrm>
          <a:prstGeom prst="rect">
            <a:avLst/>
          </a:prstGeom>
          <a:noFill/>
          <a:ln w="9525">
            <a:noFill/>
            <a:miter lim="800000"/>
            <a:headEnd/>
            <a:tailEnd/>
          </a:ln>
          <a:effectLst>
            <a:softEdge rad="31750"/>
          </a:effectLst>
        </p:spPr>
      </p:pic>
      <p:pic>
        <p:nvPicPr>
          <p:cNvPr id="31" name="Picture 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064148" y="4488540"/>
            <a:ext cx="1007522" cy="1146172"/>
          </a:xfrm>
          <a:prstGeom prst="rect">
            <a:avLst/>
          </a:prstGeom>
          <a:ln>
            <a:noFill/>
          </a:ln>
          <a:effectLst>
            <a:outerShdw blurRad="292100" dist="139700" dir="2700000" algn="tl" rotWithShape="0">
              <a:srgbClr val="333333">
                <a:alpha val="65000"/>
              </a:srgbClr>
            </a:outerShdw>
            <a:softEdge rad="3175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up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us.123rf.com/450wm/pixbox/pixbox1312/pixbox131200181/24712657-textura-de-madeira-de-fundo,-interior-sala-de-decorar.jpg"/>
          <p:cNvPicPr>
            <a:picLocks noChangeAspect="1" noChangeArrowheads="1"/>
          </p:cNvPicPr>
          <p:nvPr/>
        </p:nvPicPr>
        <p:blipFill>
          <a:blip r:embed="rId2" cstate="print">
            <a:lum bright="70000" contrast="-70000"/>
          </a:blip>
          <a:srcRect/>
          <a:stretch>
            <a:fillRect/>
          </a:stretch>
        </p:blipFill>
        <p:spPr bwMode="auto">
          <a:xfrm>
            <a:off x="0" y="-1857348"/>
            <a:ext cx="9144000" cy="9144000"/>
          </a:xfrm>
          <a:prstGeom prst="rect">
            <a:avLst/>
          </a:prstGeom>
          <a:noFill/>
        </p:spPr>
      </p:pic>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62154" y="2205688"/>
            <a:ext cx="6362700" cy="4357718"/>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21368564">
            <a:off x="6134128" y="1376696"/>
            <a:ext cx="2438400" cy="1447800"/>
          </a:xfrm>
          <a:prstGeom prst="rect">
            <a:avLst/>
          </a:prstGeom>
          <a:noFill/>
          <a:ln w="9525">
            <a:noFill/>
            <a:miter lim="800000"/>
            <a:headEnd/>
            <a:tailEnd/>
          </a:ln>
          <a:effectLst>
            <a:softEdge rad="31750"/>
          </a:effectLst>
        </p:spPr>
      </p:pic>
      <p:pic>
        <p:nvPicPr>
          <p:cNvPr id="35" name="Picture 2" descr="http://www.tornyfusta.com/idb/fe299c8c74d5160d.jpg"/>
          <p:cNvPicPr>
            <a:picLocks noChangeAspect="1" noChangeArrowheads="1"/>
          </p:cNvPicPr>
          <p:nvPr/>
        </p:nvPicPr>
        <p:blipFill>
          <a:blip r:embed="rId5" cstate="print">
            <a:clrChange>
              <a:clrFrom>
                <a:srgbClr val="FEFEFF"/>
              </a:clrFrom>
              <a:clrTo>
                <a:srgbClr val="FEFEFF">
                  <a:alpha val="0"/>
                </a:srgbClr>
              </a:clrTo>
            </a:clrChange>
          </a:blip>
          <a:srcRect/>
          <a:stretch>
            <a:fillRect/>
          </a:stretch>
        </p:blipFill>
        <p:spPr bwMode="auto">
          <a:xfrm rot="11712241">
            <a:off x="3070091" y="1979428"/>
            <a:ext cx="2397900" cy="904868"/>
          </a:xfrm>
          <a:prstGeom prst="rect">
            <a:avLst/>
          </a:prstGeom>
          <a:noFill/>
        </p:spPr>
      </p:pic>
      <p:pic>
        <p:nvPicPr>
          <p:cNvPr id="1027"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21268157">
            <a:off x="5451665" y="2411265"/>
            <a:ext cx="1350265" cy="530224"/>
          </a:xfrm>
          <a:prstGeom prst="rect">
            <a:avLst/>
          </a:prstGeom>
          <a:noFill/>
          <a:ln w="9525">
            <a:noFill/>
            <a:miter lim="800000"/>
            <a:headEnd/>
            <a:tailEnd/>
          </a:ln>
          <a:effectLst>
            <a:softEdge rad="31750"/>
          </a:effectLst>
        </p:spPr>
      </p:pic>
      <p:sp>
        <p:nvSpPr>
          <p:cNvPr id="29" name="28 Rectángulo"/>
          <p:cNvSpPr/>
          <p:nvPr/>
        </p:nvSpPr>
        <p:spPr>
          <a:xfrm>
            <a:off x="4572000" y="205424"/>
            <a:ext cx="4572000" cy="1169551"/>
          </a:xfrm>
          <a:prstGeom prst="rect">
            <a:avLst/>
          </a:prstGeom>
        </p:spPr>
        <p:txBody>
          <a:bodyPr wrap="square">
            <a:spAutoFit/>
          </a:bodyPr>
          <a:lstStyle/>
          <a:p>
            <a:r>
              <a:rPr lang="es-ES" sz="1400" b="1" dirty="0" smtClean="0">
                <a:solidFill>
                  <a:schemeClr val="accent2"/>
                </a:solidFill>
                <a:latin typeface="DIESEL" pitchFamily="2" charset="0"/>
              </a:rPr>
              <a:t>Estando la reunión en tan delicado momento, apareció inesperadamente el Carpintero que se puso su delantal                  e inició su trabajo. Utilizó el martillo, la lija, el metro y                    el tornillo. Trabajó la madera hasta acabar un juguete.                  Al acabar su trabajo se fue.</a:t>
            </a:r>
            <a:endParaRPr lang="es-ES" sz="1400" b="1" dirty="0">
              <a:solidFill>
                <a:schemeClr val="accent2"/>
              </a:solidFill>
              <a:latin typeface="DIESEL" pitchFamily="2" charset="0"/>
            </a:endParaRPr>
          </a:p>
        </p:txBody>
      </p:sp>
      <p:pic>
        <p:nvPicPr>
          <p:cNvPr id="15"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15180" y="4453604"/>
            <a:ext cx="2786082" cy="2332982"/>
          </a:xfrm>
          <a:prstGeom prst="rect">
            <a:avLst/>
          </a:prstGeom>
          <a:noFill/>
          <a:ln w="9525">
            <a:noFill/>
            <a:miter lim="800000"/>
            <a:headEnd/>
            <a:tailEnd/>
          </a:ln>
          <a:effectLst>
            <a:softEdge rad="31750"/>
          </a:effectLst>
        </p:spPr>
      </p:pic>
      <p:pic>
        <p:nvPicPr>
          <p:cNvPr id="16"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64148" y="4488540"/>
            <a:ext cx="1007522" cy="1146172"/>
          </a:xfrm>
          <a:prstGeom prst="rect">
            <a:avLst/>
          </a:prstGeom>
          <a:ln>
            <a:noFill/>
          </a:ln>
          <a:effectLst>
            <a:outerShdw blurRad="292100" dist="139700" dir="2700000" algn="tl" rotWithShape="0">
              <a:srgbClr val="333333">
                <a:alpha val="65000"/>
              </a:srgbClr>
            </a:outerShdw>
            <a:softEdge rad="31750"/>
          </a:effectLst>
        </p:spPr>
      </p:pic>
      <p:pic>
        <p:nvPicPr>
          <p:cNvPr id="30" name="Picture 3"/>
          <p:cNvPicPr>
            <a:picLocks noChangeAspect="1" noChangeArrowheads="1"/>
          </p:cNvPicPr>
          <p:nvPr/>
        </p:nvPicPr>
        <p:blipFill>
          <a:blip r:embed="rId9" cstate="print"/>
          <a:stretch>
            <a:fillRect/>
          </a:stretch>
        </p:blipFill>
        <p:spPr bwMode="auto">
          <a:xfrm>
            <a:off x="1366703" y="188890"/>
            <a:ext cx="3062421" cy="629037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us.123rf.com/450wm/pixbox/pixbox1312/pixbox131200181/24712657-textura-de-madeira-de-fundo,-interior-sala-de-decorar.jpg"/>
          <p:cNvPicPr>
            <a:picLocks noChangeAspect="1" noChangeArrowheads="1"/>
          </p:cNvPicPr>
          <p:nvPr/>
        </p:nvPicPr>
        <p:blipFill>
          <a:blip r:embed="rId2" cstate="print">
            <a:lum bright="70000" contrast="-70000"/>
          </a:blip>
          <a:srcRect/>
          <a:stretch>
            <a:fillRect/>
          </a:stretch>
        </p:blipFill>
        <p:spPr bwMode="auto">
          <a:xfrm>
            <a:off x="0" y="-1857348"/>
            <a:ext cx="9144000" cy="9144000"/>
          </a:xfrm>
          <a:prstGeom prst="rect">
            <a:avLst/>
          </a:prstGeom>
          <a:noFill/>
        </p:spPr>
      </p:pic>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62154" y="2207938"/>
            <a:ext cx="6362700" cy="4357718"/>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21368564">
            <a:off x="6134128" y="1378946"/>
            <a:ext cx="2438400" cy="1447800"/>
          </a:xfrm>
          <a:prstGeom prst="rect">
            <a:avLst/>
          </a:prstGeom>
          <a:noFill/>
          <a:ln w="9525">
            <a:noFill/>
            <a:miter lim="800000"/>
            <a:headEnd/>
            <a:tailEnd/>
          </a:ln>
          <a:effectLst>
            <a:softEdge rad="31750"/>
          </a:effectLst>
        </p:spPr>
      </p:pic>
      <p:pic>
        <p:nvPicPr>
          <p:cNvPr id="103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57488" y="2241690"/>
            <a:ext cx="134398" cy="252000"/>
          </a:xfrm>
          <a:prstGeom prst="rect">
            <a:avLst/>
          </a:prstGeom>
          <a:noFill/>
          <a:ln w="9525">
            <a:noFill/>
            <a:miter lim="800000"/>
            <a:headEnd/>
            <a:tailEnd/>
          </a:ln>
          <a:effectLst/>
        </p:spPr>
      </p:pic>
      <p:grpSp>
        <p:nvGrpSpPr>
          <p:cNvPr id="2" name="30 Grupo"/>
          <p:cNvGrpSpPr/>
          <p:nvPr/>
        </p:nvGrpSpPr>
        <p:grpSpPr>
          <a:xfrm>
            <a:off x="3656953" y="133986"/>
            <a:ext cx="3629691" cy="1714512"/>
            <a:chOff x="-574549" y="689504"/>
            <a:chExt cx="3899887" cy="1714512"/>
          </a:xfrm>
        </p:grpSpPr>
        <p:grpSp>
          <p:nvGrpSpPr>
            <p:cNvPr id="3" name="13 Grupo"/>
            <p:cNvGrpSpPr/>
            <p:nvPr/>
          </p:nvGrpSpPr>
          <p:grpSpPr>
            <a:xfrm>
              <a:off x="-574549" y="1945271"/>
              <a:ext cx="1073038" cy="458745"/>
              <a:chOff x="-1316225" y="758121"/>
              <a:chExt cx="1073038" cy="458745"/>
            </a:xfrm>
          </p:grpSpPr>
          <p:cxnSp>
            <p:nvCxnSpPr>
              <p:cNvPr id="10" name="9 Conector recto"/>
              <p:cNvCxnSpPr/>
              <p:nvPr/>
            </p:nvCxnSpPr>
            <p:spPr>
              <a:xfrm flipV="1">
                <a:off x="-1316225" y="758121"/>
                <a:ext cx="280434" cy="4587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flipV="1">
                <a:off x="-1038529" y="758121"/>
                <a:ext cx="79534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25 Rectángulo"/>
            <p:cNvSpPr/>
            <p:nvPr/>
          </p:nvSpPr>
          <p:spPr>
            <a:xfrm>
              <a:off x="-358944" y="689504"/>
              <a:ext cx="3684282" cy="1384995"/>
            </a:xfrm>
            <a:prstGeom prst="rect">
              <a:avLst/>
            </a:prstGeom>
          </p:spPr>
          <p:txBody>
            <a:bodyPr wrap="square">
              <a:spAutoFit/>
            </a:bodyPr>
            <a:lstStyle/>
            <a:p>
              <a:r>
                <a:rPr lang="es-ES" sz="1200" i="1" dirty="0" smtClean="0"/>
                <a:t>-- Señores, ha quedado demostrado que tenemos defectos, pero el carpintero trabaja con nuestras cualidades. Son ellas las que nos hacen valiosos.               Así que propongo que no nos centremos tanto en nuestros puntos débiles y que nos concentremos               en la utilidad de nuestros puntos fuertes.</a:t>
              </a:r>
              <a:endParaRPr lang="es-ES" sz="1200" dirty="0" smtClean="0"/>
            </a:p>
            <a:p>
              <a:endParaRPr lang="es-ES" sz="1200" dirty="0"/>
            </a:p>
          </p:txBody>
        </p:sp>
      </p:grpSp>
      <p:pic>
        <p:nvPicPr>
          <p:cNvPr id="35" name="Picture 2" descr="http://www.tornyfusta.com/idb/fe299c8c74d5160d.jpg"/>
          <p:cNvPicPr>
            <a:picLocks noChangeAspect="1" noChangeArrowheads="1"/>
          </p:cNvPicPr>
          <p:nvPr/>
        </p:nvPicPr>
        <p:blipFill>
          <a:blip r:embed="rId6" cstate="print">
            <a:clrChange>
              <a:clrFrom>
                <a:srgbClr val="FEFEFF"/>
              </a:clrFrom>
              <a:clrTo>
                <a:srgbClr val="FEFEFF">
                  <a:alpha val="0"/>
                </a:srgbClr>
              </a:clrTo>
            </a:clrChange>
          </a:blip>
          <a:srcRect/>
          <a:stretch>
            <a:fillRect/>
          </a:stretch>
        </p:blipFill>
        <p:spPr bwMode="auto">
          <a:xfrm rot="11712241">
            <a:off x="3070091" y="1981678"/>
            <a:ext cx="2397900" cy="904868"/>
          </a:xfrm>
          <a:prstGeom prst="rect">
            <a:avLst/>
          </a:prstGeom>
          <a:noFill/>
        </p:spPr>
      </p:pic>
      <p:pic>
        <p:nvPicPr>
          <p:cNvPr id="1027"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21268157">
            <a:off x="5451665" y="2413515"/>
            <a:ext cx="1350265" cy="530224"/>
          </a:xfrm>
          <a:prstGeom prst="rect">
            <a:avLst/>
          </a:prstGeom>
          <a:noFill/>
          <a:ln w="9525">
            <a:noFill/>
            <a:miter lim="800000"/>
            <a:headEnd/>
            <a:tailEnd/>
          </a:ln>
          <a:effectLst>
            <a:softEdge rad="31750"/>
          </a:effectLst>
        </p:spPr>
      </p:pic>
      <p:sp>
        <p:nvSpPr>
          <p:cNvPr id="15" name="14 Rectángulo"/>
          <p:cNvSpPr/>
          <p:nvPr/>
        </p:nvSpPr>
        <p:spPr>
          <a:xfrm>
            <a:off x="571472" y="500042"/>
            <a:ext cx="2571768" cy="1384995"/>
          </a:xfrm>
          <a:prstGeom prst="rect">
            <a:avLst/>
          </a:prstGeom>
        </p:spPr>
        <p:txBody>
          <a:bodyPr wrap="square">
            <a:spAutoFit/>
          </a:bodyPr>
          <a:lstStyle/>
          <a:p>
            <a:pPr algn="r"/>
            <a:r>
              <a:rPr lang="es-ES" sz="1400" b="1" dirty="0" smtClean="0">
                <a:solidFill>
                  <a:schemeClr val="accent2"/>
                </a:solidFill>
                <a:latin typeface="DIESEL" pitchFamily="2" charset="0"/>
              </a:rPr>
              <a:t>Cuando la carpintería volvió                          a quedar a solas, la asamblea                 reanudó la deliberación. Fue entonces cuando el serrucho,                      que aún no había tomado                               la palabra, habló:</a:t>
            </a:r>
            <a:endParaRPr lang="es-ES" sz="1400" b="1" dirty="0">
              <a:solidFill>
                <a:schemeClr val="accent2"/>
              </a:solidFill>
              <a:latin typeface="DIESEL" pitchFamily="2" charset="0"/>
            </a:endParaRPr>
          </a:p>
        </p:txBody>
      </p:sp>
      <p:pic>
        <p:nvPicPr>
          <p:cNvPr id="23"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615180" y="4453604"/>
            <a:ext cx="2786082" cy="2332982"/>
          </a:xfrm>
          <a:prstGeom prst="rect">
            <a:avLst/>
          </a:prstGeom>
          <a:noFill/>
          <a:ln w="9525">
            <a:noFill/>
            <a:miter lim="800000"/>
            <a:headEnd/>
            <a:tailEnd/>
          </a:ln>
          <a:effectLst>
            <a:softEdge rad="31750"/>
          </a:effectLst>
        </p:spPr>
      </p:pic>
      <p:pic>
        <p:nvPicPr>
          <p:cNvPr id="24" name="Picture 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064148" y="4488540"/>
            <a:ext cx="1007522" cy="1146172"/>
          </a:xfrm>
          <a:prstGeom prst="rect">
            <a:avLst/>
          </a:prstGeom>
          <a:ln>
            <a:noFill/>
          </a:ln>
          <a:effectLst>
            <a:outerShdw blurRad="292100" dist="139700" dir="2700000" algn="tl" rotWithShape="0">
              <a:srgbClr val="333333">
                <a:alpha val="65000"/>
              </a:srgbClr>
            </a:outerShdw>
            <a:softEdge rad="3175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us.123rf.com/450wm/pixbox/pixbox1312/pixbox131200181/24712657-textura-de-madeira-de-fundo,-interior-sala-de-decorar.jpg"/>
          <p:cNvPicPr>
            <a:picLocks noChangeAspect="1" noChangeArrowheads="1"/>
          </p:cNvPicPr>
          <p:nvPr/>
        </p:nvPicPr>
        <p:blipFill>
          <a:blip r:embed="rId2" cstate="print">
            <a:lum bright="70000" contrast="-70000"/>
          </a:blip>
          <a:srcRect/>
          <a:stretch>
            <a:fillRect/>
          </a:stretch>
        </p:blipFill>
        <p:spPr bwMode="auto">
          <a:xfrm>
            <a:off x="0" y="-1857348"/>
            <a:ext cx="9144000" cy="9144000"/>
          </a:xfrm>
          <a:prstGeom prst="rect">
            <a:avLst/>
          </a:prstGeom>
          <a:noFill/>
        </p:spPr>
      </p:pic>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62154" y="2204104"/>
            <a:ext cx="6362700" cy="4357718"/>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21368564">
            <a:off x="6134128" y="1375112"/>
            <a:ext cx="2438400" cy="1447800"/>
          </a:xfrm>
          <a:prstGeom prst="rect">
            <a:avLst/>
          </a:prstGeom>
          <a:noFill/>
          <a:ln w="9525">
            <a:noFill/>
            <a:miter lim="800000"/>
            <a:headEnd/>
            <a:tailEnd/>
          </a:ln>
          <a:effectLst>
            <a:softEdge rad="31750"/>
          </a:effectLst>
        </p:spPr>
      </p:pic>
      <p:pic>
        <p:nvPicPr>
          <p:cNvPr id="1031"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57488" y="2237856"/>
            <a:ext cx="134398" cy="252000"/>
          </a:xfrm>
          <a:prstGeom prst="rect">
            <a:avLst/>
          </a:prstGeom>
          <a:noFill/>
          <a:ln w="9525">
            <a:noFill/>
            <a:miter lim="800000"/>
            <a:headEnd/>
            <a:tailEnd/>
          </a:ln>
          <a:effectLst/>
        </p:spPr>
      </p:pic>
      <p:pic>
        <p:nvPicPr>
          <p:cNvPr id="35" name="Picture 2" descr="http://www.tornyfusta.com/idb/fe299c8c74d5160d.jpg"/>
          <p:cNvPicPr>
            <a:picLocks noChangeAspect="1" noChangeArrowheads="1"/>
          </p:cNvPicPr>
          <p:nvPr/>
        </p:nvPicPr>
        <p:blipFill>
          <a:blip r:embed="rId6" cstate="print">
            <a:clrChange>
              <a:clrFrom>
                <a:srgbClr val="FEFEFF"/>
              </a:clrFrom>
              <a:clrTo>
                <a:srgbClr val="FEFEFF">
                  <a:alpha val="0"/>
                </a:srgbClr>
              </a:clrTo>
            </a:clrChange>
          </a:blip>
          <a:srcRect/>
          <a:stretch>
            <a:fillRect/>
          </a:stretch>
        </p:blipFill>
        <p:spPr bwMode="auto">
          <a:xfrm rot="11712241">
            <a:off x="3070091" y="1977844"/>
            <a:ext cx="2397900" cy="904868"/>
          </a:xfrm>
          <a:prstGeom prst="rect">
            <a:avLst/>
          </a:prstGeom>
          <a:noFill/>
        </p:spPr>
      </p:pic>
      <p:pic>
        <p:nvPicPr>
          <p:cNvPr id="1027"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21268157">
            <a:off x="5451665" y="2409681"/>
            <a:ext cx="1350265" cy="530224"/>
          </a:xfrm>
          <a:prstGeom prst="rect">
            <a:avLst/>
          </a:prstGeom>
          <a:noFill/>
          <a:ln w="9525">
            <a:noFill/>
            <a:miter lim="800000"/>
            <a:headEnd/>
            <a:tailEnd/>
          </a:ln>
          <a:effectLst>
            <a:softEdge rad="31750"/>
          </a:effectLst>
        </p:spPr>
      </p:pic>
      <p:sp>
        <p:nvSpPr>
          <p:cNvPr id="17" name="16 Rectángulo"/>
          <p:cNvSpPr/>
          <p:nvPr/>
        </p:nvSpPr>
        <p:spPr>
          <a:xfrm>
            <a:off x="500034" y="273028"/>
            <a:ext cx="5000660" cy="1323439"/>
          </a:xfrm>
          <a:prstGeom prst="rect">
            <a:avLst/>
          </a:prstGeom>
        </p:spPr>
        <p:txBody>
          <a:bodyPr wrap="square">
            <a:spAutoFit/>
          </a:bodyPr>
          <a:lstStyle/>
          <a:p>
            <a:r>
              <a:rPr lang="es-ES" sz="1400" b="1" dirty="0" smtClean="0">
                <a:solidFill>
                  <a:schemeClr val="accent2"/>
                </a:solidFill>
                <a:latin typeface="DIESEL" pitchFamily="2" charset="0"/>
              </a:rPr>
              <a:t>La asamblea valoró entonces que el Martillo era fuerte, el                                 Tornillo unía y daba fuerza, la Lija era especial para afinar y                          limar asperezas y observaron que el Metro era preciso y exacto. </a:t>
            </a:r>
          </a:p>
          <a:p>
            <a:pPr algn="r"/>
            <a:endParaRPr lang="es-ES" sz="1000" b="1" dirty="0">
              <a:solidFill>
                <a:schemeClr val="accent2"/>
              </a:solidFill>
              <a:latin typeface="DIESEL" pitchFamily="2" charset="0"/>
            </a:endParaRPr>
          </a:p>
          <a:p>
            <a:pPr algn="r"/>
            <a:r>
              <a:rPr lang="es-ES" sz="1000" b="1" dirty="0" smtClean="0">
                <a:solidFill>
                  <a:schemeClr val="accent2"/>
                </a:solidFill>
                <a:latin typeface="DIESEL" pitchFamily="2" charset="0"/>
              </a:rPr>
              <a:t> </a:t>
            </a:r>
            <a:r>
              <a:rPr lang="es-ES" sz="1400" b="1" dirty="0" smtClean="0">
                <a:solidFill>
                  <a:schemeClr val="accent2"/>
                </a:solidFill>
                <a:latin typeface="DIESEL" pitchFamily="2" charset="0"/>
              </a:rPr>
              <a:t>Se sintieron un equipo capaz de hacer productos de calidad, 	                           y se sintieron orgullosos de sus fortalezas y de trabajar juntos.</a:t>
            </a:r>
            <a:endParaRPr lang="es-ES" sz="1400" b="1" dirty="0">
              <a:solidFill>
                <a:schemeClr val="accent2"/>
              </a:solidFill>
              <a:latin typeface="DIESEL" pitchFamily="2" charset="0"/>
            </a:endParaRPr>
          </a:p>
        </p:txBody>
      </p:sp>
      <p:pic>
        <p:nvPicPr>
          <p:cNvPr id="22"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615180" y="4453604"/>
            <a:ext cx="2786082" cy="2332982"/>
          </a:xfrm>
          <a:prstGeom prst="rect">
            <a:avLst/>
          </a:prstGeom>
          <a:noFill/>
          <a:ln w="9525">
            <a:noFill/>
            <a:miter lim="800000"/>
            <a:headEnd/>
            <a:tailEnd/>
          </a:ln>
          <a:effectLst>
            <a:softEdge rad="31750"/>
          </a:effectLst>
        </p:spPr>
      </p:pic>
      <p:pic>
        <p:nvPicPr>
          <p:cNvPr id="23" name="Picture 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064148" y="4484706"/>
            <a:ext cx="1007522" cy="1146172"/>
          </a:xfrm>
          <a:prstGeom prst="rect">
            <a:avLst/>
          </a:prstGeom>
          <a:ln>
            <a:noFill/>
          </a:ln>
          <a:effectLst>
            <a:outerShdw blurRad="292100" dist="139700" dir="2700000" algn="tl" rotWithShape="0">
              <a:srgbClr val="333333">
                <a:alpha val="65000"/>
              </a:srgbClr>
            </a:outerShdw>
            <a:softEdge rad="31750"/>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321</Words>
  <Application>Microsoft Office PowerPoint</Application>
  <PresentationFormat>Presentación en pantalla (4:3)</PresentationFormat>
  <Paragraphs>15</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Bearpaw</vt:lpstr>
      <vt:lpstr>DIESEL</vt:lpstr>
      <vt:lpstr>Calibri</vt:lpstr>
      <vt:lpstr>Tema de Office</vt:lpstr>
      <vt:lpstr>               Asamblea en  la carpinteria</vt:lpstr>
      <vt:lpstr>Diapositiva 2</vt:lpstr>
      <vt:lpstr>Diapositiva 3</vt:lpstr>
      <vt:lpstr>Diapositiva 4</vt:lpstr>
      <vt:lpstr>Diapositiva 5</vt:lpstr>
      <vt:lpstr>Diapositiva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Asamblea en la carpintería</dc:title>
  <dc:creator>joaquin</dc:creator>
  <cp:lastModifiedBy>joaquin</cp:lastModifiedBy>
  <cp:revision>19</cp:revision>
  <dcterms:created xsi:type="dcterms:W3CDTF">2015-04-25T20:51:01Z</dcterms:created>
  <dcterms:modified xsi:type="dcterms:W3CDTF">2015-09-16T11:53:50Z</dcterms:modified>
</cp:coreProperties>
</file>